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6"/>
  </p:notesMasterIdLst>
  <p:sldIdLst>
    <p:sldId id="550" r:id="rId2"/>
    <p:sldId id="645" r:id="rId3"/>
    <p:sldId id="644" r:id="rId4"/>
    <p:sldId id="678" r:id="rId5"/>
    <p:sldId id="679" r:id="rId6"/>
    <p:sldId id="650" r:id="rId7"/>
    <p:sldId id="671" r:id="rId8"/>
    <p:sldId id="680" r:id="rId9"/>
    <p:sldId id="681" r:id="rId10"/>
    <p:sldId id="682" r:id="rId11"/>
    <p:sldId id="683" r:id="rId12"/>
    <p:sldId id="684" r:id="rId13"/>
    <p:sldId id="685" r:id="rId14"/>
    <p:sldId id="686" r:id="rId15"/>
  </p:sldIdLst>
  <p:sldSz cx="9144000" cy="6858000" type="screen4x3"/>
  <p:notesSz cx="6858000" cy="9144000"/>
  <p:embeddedFontLst>
    <p:embeddedFont>
      <p:font typeface="Raleway" pitchFamily="2" charset="77"/>
      <p:regular r:id="rId17"/>
      <p:bold r:id="rId18"/>
      <p:italic r:id="rId19"/>
      <p:boldItalic r:id="rId20"/>
    </p:embeddedFont>
    <p:embeddedFont>
      <p:font typeface="Raleway Black" pitchFamily="2" charset="77"/>
      <p:bold r:id="rId21"/>
      <p:italic r:id="rId22"/>
      <p:boldItalic r:id="rId23"/>
    </p:embeddedFont>
    <p:embeddedFont>
      <p:font typeface="Raleway Heavy" panose="020B0503030101060003" pitchFamily="34" charset="77"/>
      <p:regular r:id="rId24"/>
      <p:bold r:id="rId25"/>
      <p:italic r:id="rId26"/>
      <p:boldItalic r:id="rId27"/>
    </p:embeddedFont>
    <p:embeddedFont>
      <p:font typeface="Raleway Light" pitchFamily="2" charset="77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5" roundtripDataSignature="AMtx7mjVEpgG7u31cVRKx8z7eeH9cuaQ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8DF"/>
    <a:srgbClr val="5DC2EA"/>
    <a:srgbClr val="36BA9C"/>
    <a:srgbClr val="6888D5"/>
    <a:srgbClr val="00D1C0"/>
    <a:srgbClr val="EE7B8D"/>
    <a:srgbClr val="F2B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381CC5-AA32-4743-A363-4A7C08C4FFAF}">
  <a:tblStyle styleId="{54381CC5-AA32-4743-A363-4A7C08C4FFA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7"/>
    <p:restoredTop sz="83494"/>
  </p:normalViewPr>
  <p:slideViewPr>
    <p:cSldViewPr snapToGrid="0">
      <p:cViewPr varScale="1">
        <p:scale>
          <a:sx n="104" d="100"/>
          <a:sy n="104" d="100"/>
        </p:scale>
        <p:origin x="192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85" Type="http://customschemas.google.com/relationships/presentationmetadata" Target="meta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5E5F5-A8E2-43EA-B999-1AF94B9DD90F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76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D2A92-9C12-3138-3BF9-F91C92F06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BD68D-9AA3-629D-1BB3-E1E06679C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82F03-37DD-4ECF-1213-68E3A4DD0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8EDCD-3EF7-4D2C-6637-7040D29442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809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9C5DB-A865-D9D8-C25A-234B29C20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5F8C58-4673-29D2-E887-12CE80CFD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D5D32-FC97-A768-E588-7AE0B93A1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BD9AD-CC6C-A606-8164-29276C87C6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61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0D968-3223-C219-2609-5FF1CBBA2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363DC6-09CB-77C2-8232-DFF6C92B7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500F7A-1058-CC5C-1E4D-38A7F051B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D4A2E-A3F6-B6DB-3F34-45612730D6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791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94A82-F859-5B43-B12B-155036238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9A427E-397F-6ABD-79DF-6A1CDD27D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508B4-3DCB-A981-6FE0-61C576010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997D5-33A0-85D7-D60C-E99F415E0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70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20E59-283A-0BCB-9597-C430A586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B0626-4956-AE8C-B3D9-9D92FA53AD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111E0-73A7-5A67-FD6D-DDC748CCC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4A1C0-DE6B-EA32-6E12-C6BD45E1D2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22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748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48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34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D4D2E-33FB-46FB-AF98-6DC4912C6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8B784B-DF57-6895-A545-EF64C210F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8C5C0-8A8C-FE9A-3EFF-5A5E3E141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341FE-1C31-3FE4-AAB0-E2853A2263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36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64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3419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2D686-D1CC-C9EA-00B5-BA4DF3CBE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16093-915E-B7B5-1604-D4E06C81C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A4ADF8-0E6A-92D9-7B5B-509B2E483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4B84A-238A-F966-4CDD-4B2E8F662A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025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6A646-5652-F6D5-E76A-6EB15174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BC6CB9-4DCE-5ADA-282B-093627948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1BD63-45BC-AF6A-2DC5-CB9B00974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D2CB5-A028-45AB-FD8E-E62319FA2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04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89025"/>
            <a:ext cx="8496300" cy="5210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C2450622-6184-495F-A9F1-8635B085CA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850" y="6350525"/>
            <a:ext cx="4087813" cy="211137"/>
          </a:xfrm>
        </p:spPr>
        <p:txBody>
          <a:bodyPr anchor="b" anchorCtr="0"/>
          <a:lstStyle>
            <a:lvl1pPr>
              <a:defRPr sz="700" b="0" i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80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3429000"/>
            <a:ext cx="5052483" cy="406400"/>
          </a:xfrm>
        </p:spPr>
        <p:txBody>
          <a:bodyPr>
            <a:noAutofit/>
          </a:bodyPr>
          <a:lstStyle>
            <a:lvl1pPr marL="0" indent="0" algn="l">
              <a:buNone/>
              <a:defRPr sz="1400" spc="0" baseline="0">
                <a:solidFill>
                  <a:srgbClr val="59A88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23850" y="321733"/>
            <a:ext cx="8496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850" y="1089025"/>
            <a:ext cx="8496300" cy="14430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382058"/>
            <a:ext cx="304800" cy="180000"/>
          </a:xfrm>
        </p:spPr>
        <p:txBody>
          <a:bodyPr/>
          <a:lstStyle>
            <a:lvl1pPr>
              <a:defRPr b="0" i="0"/>
            </a:lvl1pPr>
          </a:lstStyle>
          <a:p>
            <a:fld id="{C2450622-6184-495F-A9F1-8635B085CA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201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50" y="382060"/>
            <a:ext cx="5833535" cy="591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089024"/>
            <a:ext cx="8496300" cy="5472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382058"/>
            <a:ext cx="304800" cy="180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800" b="0" i="0">
                <a:solidFill>
                  <a:schemeClr val="tx1"/>
                </a:solidFill>
                <a:latin typeface="Raleway" panose="020B0503030101060003" pitchFamily="2" charset="0"/>
                <a:ea typeface="Raleway" panose="020B0503030101060003" pitchFamily="2" charset="0"/>
              </a:defRPr>
            </a:lvl1pPr>
          </a:lstStyle>
          <a:p>
            <a:fld id="{C2450622-6184-495F-A9F1-8635B085CA4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850" y="321733"/>
            <a:ext cx="8496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471138" y="382058"/>
            <a:ext cx="2181798" cy="1799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300"/>
              </a:spcAft>
            </a:pPr>
            <a:r>
              <a:rPr lang="en-GB" sz="1000" b="0" i="0" dirty="0">
                <a:solidFill>
                  <a:schemeClr val="tx1"/>
                </a:solidFill>
                <a:effectLst/>
                <a:latin typeface="Raleway" pitchFamily="2" charset="77"/>
              </a:rPr>
              <a:t>Copyright © ImproveWell Ltd 2025  |</a:t>
            </a:r>
          </a:p>
        </p:txBody>
      </p:sp>
    </p:spTree>
    <p:extLst>
      <p:ext uri="{BB962C8B-B14F-4D97-AF65-F5344CB8AC3E}">
        <p14:creationId xmlns:p14="http://schemas.microsoft.com/office/powerpoint/2010/main" val="9719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rgbClr val="59A88C"/>
          </a:solidFill>
          <a:latin typeface="Raleway Light" panose="020B0403030101060003" pitchFamily="34" charset="77"/>
          <a:ea typeface="Raleway Light" panose="020B0403030101060003" pitchFamily="34" charset="77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3200" b="1" kern="1200" spc="30" baseline="0">
          <a:solidFill>
            <a:schemeClr val="tx1"/>
          </a:solidFill>
          <a:latin typeface="Raleway" panose="020B0503030101060003" pitchFamily="2" charset="0"/>
          <a:ea typeface="Raleway" panose="020B0503030101060003" pitchFamily="2" charset="0"/>
          <a:cs typeface="+mn-cs"/>
        </a:defRPr>
      </a:lvl1pPr>
      <a:lvl2pPr marL="719138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2" charset="0"/>
          <a:ea typeface="Raleway" panose="020B0503030101060003" pitchFamily="2" charset="0"/>
          <a:cs typeface="+mn-cs"/>
        </a:defRPr>
      </a:lvl2pPr>
      <a:lvl3pPr marL="1074738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2" charset="0"/>
          <a:ea typeface="Raleway" panose="020B0503030101060003" pitchFamily="2" charset="0"/>
          <a:cs typeface="+mn-cs"/>
        </a:defRPr>
      </a:lvl3pPr>
      <a:lvl4pPr marL="1439863" indent="-3651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2" charset="0"/>
          <a:ea typeface="Raleway" panose="020B0503030101060003" pitchFamily="2" charset="0"/>
          <a:cs typeface="+mn-cs"/>
        </a:defRPr>
      </a:lvl4pPr>
      <a:lvl5pPr marL="1795463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2" charset="0"/>
          <a:ea typeface="Raleway" panose="020B0503030101060003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>
          <p15:clr>
            <a:srgbClr val="F26B43"/>
          </p15:clr>
        </p15:guide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4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129B231-6CF7-709C-D2B8-E1D4A5AAFD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049" y="2966320"/>
            <a:ext cx="8085365" cy="1558800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en-GB" sz="8000" dirty="0">
                <a:solidFill>
                  <a:srgbClr val="7E89C3"/>
                </a:solidFill>
                <a:latin typeface="Raleway Heavy" charset="0"/>
                <a:ea typeface="Raleway Heavy" charset="0"/>
                <a:cs typeface="Raleway Heavy" charset="0"/>
              </a:rPr>
              <a:t>ENGAGE to</a:t>
            </a:r>
            <a:r>
              <a:rPr lang="en-GB" sz="8000" dirty="0">
                <a:solidFill>
                  <a:srgbClr val="EE990A"/>
                </a:solidFill>
                <a:latin typeface="Raleway Heavy" charset="0"/>
                <a:ea typeface="Raleway Heavy" charset="0"/>
                <a:cs typeface="Raleway Heavy" charset="0"/>
              </a:rPr>
              <a:t> </a:t>
            </a:r>
          </a:p>
          <a:p>
            <a:pPr>
              <a:lnSpc>
                <a:spcPts val="7000"/>
              </a:lnSpc>
            </a:pPr>
            <a:r>
              <a:rPr lang="en-GB" sz="8000" dirty="0">
                <a:solidFill>
                  <a:srgbClr val="D26058"/>
                </a:solidFill>
                <a:latin typeface="Raleway Heavy" charset="0"/>
                <a:ea typeface="Raleway Heavy" charset="0"/>
                <a:cs typeface="Raleway Heavy" charset="0"/>
              </a:rPr>
              <a:t>IMPROVE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487E1D-46F3-B559-1F72-8586809E15BF}"/>
              </a:ext>
            </a:extLst>
          </p:cNvPr>
          <p:cNvCxnSpPr>
            <a:cxnSpLocks/>
          </p:cNvCxnSpPr>
          <p:nvPr/>
        </p:nvCxnSpPr>
        <p:spPr>
          <a:xfrm>
            <a:off x="323850" y="5537198"/>
            <a:ext cx="84963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1">
            <a:extLst>
              <a:ext uri="{FF2B5EF4-FFF2-40B4-BE49-F238E27FC236}">
                <a16:creationId xmlns:a16="http://schemas.microsoft.com/office/drawing/2014/main" id="{E872D36B-A83B-A1E5-A7F9-A8EF894F3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49" y="4820381"/>
            <a:ext cx="8034565" cy="704258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EIGHT DRIVERS OF WORKFORCE RETENTION: </a:t>
            </a:r>
          </a:p>
          <a:p>
            <a:r>
              <a:rPr lang="en-GB" sz="2000" dirty="0">
                <a:solidFill>
                  <a:schemeClr val="bg1"/>
                </a:solidFill>
              </a:rPr>
              <a:t>STRATEGIES FOR HEALTH &amp; CARE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D3E9370C-04D1-7DF5-2C05-AE55DE49D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3" y="5845463"/>
            <a:ext cx="4924800" cy="7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8DF">
            <a:alpha val="6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BBFA62-5EA9-59B2-D4C7-B3B1101D3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3CB8-30F9-8098-5ABE-962720E26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75821"/>
            <a:ext cx="5833535" cy="591607"/>
          </a:xfrm>
        </p:spPr>
        <p:txBody>
          <a:bodyPr/>
          <a:lstStyle/>
          <a:p>
            <a:r>
              <a:rPr lang="en-GB" dirty="0"/>
              <a:t>A framework for workforce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E70E6-09B7-C998-EEC5-CBFD1B03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10</a:t>
            </a:fld>
            <a:endParaRPr lang="en-GB"/>
          </a:p>
        </p:txBody>
      </p:sp>
      <p:pic>
        <p:nvPicPr>
          <p:cNvPr id="19" name="Picture 18" descr="A qr code with black squares&#10;&#10;Description automatically generated">
            <a:extLst>
              <a:ext uri="{FF2B5EF4-FFF2-40B4-BE49-F238E27FC236}">
                <a16:creationId xmlns:a16="http://schemas.microsoft.com/office/drawing/2014/main" id="{F48423E3-3518-B05A-02ED-1DBC543D2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890" y="5608937"/>
            <a:ext cx="1080000" cy="1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6E80E1-DBE4-0384-6AAC-8E016C851E5D}"/>
              </a:ext>
            </a:extLst>
          </p:cNvPr>
          <p:cNvSpPr txBox="1"/>
          <p:nvPr/>
        </p:nvSpPr>
        <p:spPr>
          <a:xfrm>
            <a:off x="7494149" y="1249063"/>
            <a:ext cx="1615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solidFill>
                  <a:schemeClr val="bg1"/>
                </a:solidFill>
                <a:latin typeface="Raleway Black" pitchFamily="2" charset="77"/>
                <a:ea typeface="Roboto" panose="02000000000000000000" pitchFamily="2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616F0F-AE23-E829-9FAD-2AEF58613AB8}"/>
              </a:ext>
            </a:extLst>
          </p:cNvPr>
          <p:cNvSpPr/>
          <p:nvPr/>
        </p:nvSpPr>
        <p:spPr>
          <a:xfrm>
            <a:off x="-4869987" y="751642"/>
            <a:ext cx="11233718" cy="61063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ZZ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0DFC61-5357-2C0F-AC05-32BC3DAC68AD}"/>
              </a:ext>
            </a:extLst>
          </p:cNvPr>
          <p:cNvSpPr/>
          <p:nvPr/>
        </p:nvSpPr>
        <p:spPr>
          <a:xfrm>
            <a:off x="-1295109" y="2302121"/>
            <a:ext cx="3249389" cy="3182930"/>
          </a:xfrm>
          <a:prstGeom prst="ellipse">
            <a:avLst/>
          </a:prstGeom>
          <a:solidFill>
            <a:srgbClr val="BCE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B54D852-A00E-D456-9C00-CE6502DFD8AC}"/>
              </a:ext>
            </a:extLst>
          </p:cNvPr>
          <p:cNvSpPr/>
          <p:nvPr/>
        </p:nvSpPr>
        <p:spPr>
          <a:xfrm>
            <a:off x="-1156501" y="115225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BF710BC-1CEF-4CF7-F612-051E971F5813}"/>
              </a:ext>
            </a:extLst>
          </p:cNvPr>
          <p:cNvSpPr/>
          <p:nvPr/>
        </p:nvSpPr>
        <p:spPr>
          <a:xfrm>
            <a:off x="-482803" y="2740164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Retention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12CE7CC-C977-33FD-B98A-5B9F7C60DE19}"/>
              </a:ext>
            </a:extLst>
          </p:cNvPr>
          <p:cNvSpPr/>
          <p:nvPr/>
        </p:nvSpPr>
        <p:spPr>
          <a:xfrm>
            <a:off x="-1657986" y="4026740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Staff Morale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E658E0F-A579-1314-BCF9-33FE4C620478}"/>
              </a:ext>
            </a:extLst>
          </p:cNvPr>
          <p:cNvSpPr/>
          <p:nvPr/>
        </p:nvSpPr>
        <p:spPr>
          <a:xfrm>
            <a:off x="637076" y="4040283"/>
            <a:ext cx="1680080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Job Satisfaction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00CBCC-E6CC-8B47-AC19-C840EBD528A1}"/>
              </a:ext>
            </a:extLst>
          </p:cNvPr>
          <p:cNvCxnSpPr>
            <a:cxnSpLocks/>
          </p:cNvCxnSpPr>
          <p:nvPr/>
        </p:nvCxnSpPr>
        <p:spPr>
          <a:xfrm>
            <a:off x="851601" y="3308126"/>
            <a:ext cx="451468" cy="84676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1CB69CB-40CF-CCAB-A757-466844D78015}"/>
              </a:ext>
            </a:extLst>
          </p:cNvPr>
          <p:cNvSpPr/>
          <p:nvPr/>
        </p:nvSpPr>
        <p:spPr>
          <a:xfrm>
            <a:off x="2134013" y="180231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D844EC0-FE1F-7036-4C94-225F6B7B4AFF}"/>
              </a:ext>
            </a:extLst>
          </p:cNvPr>
          <p:cNvSpPr/>
          <p:nvPr/>
        </p:nvSpPr>
        <p:spPr>
          <a:xfrm>
            <a:off x="-1004417" y="567559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8DA1C3F-8D39-33BB-3FF7-DCFC3E703DAC}"/>
              </a:ext>
            </a:extLst>
          </p:cNvPr>
          <p:cNvSpPr/>
          <p:nvPr/>
        </p:nvSpPr>
        <p:spPr>
          <a:xfrm>
            <a:off x="2327574" y="460570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E7D8224-6925-A6DE-A5AB-4AF08D5CD4B5}"/>
              </a:ext>
            </a:extLst>
          </p:cNvPr>
          <p:cNvSpPr/>
          <p:nvPr/>
        </p:nvSpPr>
        <p:spPr>
          <a:xfrm>
            <a:off x="2507307" y="3156609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Raleway" pitchFamily="2" charset="77"/>
              </a:rPr>
              <a:t>5. Reward and recognition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6AF125-7E38-D1B3-1467-CF888206A248}"/>
              </a:ext>
            </a:extLst>
          </p:cNvPr>
          <p:cNvCxnSpPr>
            <a:cxnSpLocks/>
          </p:cNvCxnSpPr>
          <p:nvPr/>
        </p:nvCxnSpPr>
        <p:spPr>
          <a:xfrm flipV="1">
            <a:off x="-921463" y="3271686"/>
            <a:ext cx="646448" cy="843139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B178429-0454-DDC6-57BD-C58D5A7009AB}"/>
              </a:ext>
            </a:extLst>
          </p:cNvPr>
          <p:cNvCxnSpPr>
            <a:cxnSpLocks/>
          </p:cNvCxnSpPr>
          <p:nvPr/>
        </p:nvCxnSpPr>
        <p:spPr>
          <a:xfrm>
            <a:off x="-209465" y="4451486"/>
            <a:ext cx="1009325" cy="38542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79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11 -0.31551 L -0.30555 -0.31551 C -0.16858 -0.31551 -1.11111E-6 -0.22848 -1.11111E-6 -0.15787 L -1.11111E-6 4.07407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2EA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C93FE-DDE6-AB50-A9D9-8265C482A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E853-5018-34CA-093A-1B3FEF70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75821"/>
            <a:ext cx="5833535" cy="591607"/>
          </a:xfrm>
        </p:spPr>
        <p:txBody>
          <a:bodyPr/>
          <a:lstStyle/>
          <a:p>
            <a:r>
              <a:rPr lang="en-GB" dirty="0"/>
              <a:t>A framework for workforce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C993-1108-73F9-D068-CF87725B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11</a:t>
            </a:fld>
            <a:endParaRPr lang="en-GB"/>
          </a:p>
        </p:txBody>
      </p:sp>
      <p:pic>
        <p:nvPicPr>
          <p:cNvPr id="19" name="Picture 18" descr="A qr code with black squares&#10;&#10;Description automatically generated">
            <a:extLst>
              <a:ext uri="{FF2B5EF4-FFF2-40B4-BE49-F238E27FC236}">
                <a16:creationId xmlns:a16="http://schemas.microsoft.com/office/drawing/2014/main" id="{32006BE9-5C3E-2D30-BCED-20451BC5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890" y="5608937"/>
            <a:ext cx="1080000" cy="1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4535B4-0156-2782-78A4-9573958ED7AA}"/>
              </a:ext>
            </a:extLst>
          </p:cNvPr>
          <p:cNvSpPr txBox="1"/>
          <p:nvPr/>
        </p:nvSpPr>
        <p:spPr>
          <a:xfrm>
            <a:off x="7494149" y="1249063"/>
            <a:ext cx="1615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solidFill>
                  <a:schemeClr val="bg1"/>
                </a:solidFill>
                <a:latin typeface="Raleway Black" pitchFamily="2" charset="77"/>
                <a:ea typeface="Roboto" panose="02000000000000000000" pitchFamily="2" charset="0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95E5E3-A8CF-1E9D-C766-CBD44A857D88}"/>
              </a:ext>
            </a:extLst>
          </p:cNvPr>
          <p:cNvSpPr/>
          <p:nvPr/>
        </p:nvSpPr>
        <p:spPr>
          <a:xfrm>
            <a:off x="-4869987" y="751642"/>
            <a:ext cx="11233718" cy="61063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ZZ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B13B93-1B36-D16D-1E5E-9A1EBE216E07}"/>
              </a:ext>
            </a:extLst>
          </p:cNvPr>
          <p:cNvSpPr/>
          <p:nvPr/>
        </p:nvSpPr>
        <p:spPr>
          <a:xfrm>
            <a:off x="-1295109" y="2302121"/>
            <a:ext cx="3249389" cy="3182930"/>
          </a:xfrm>
          <a:prstGeom prst="ellipse">
            <a:avLst/>
          </a:prstGeom>
          <a:solidFill>
            <a:srgbClr val="BCE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019F9EF-16CA-8C2C-57F3-1FF3AFC68EBE}"/>
              </a:ext>
            </a:extLst>
          </p:cNvPr>
          <p:cNvSpPr/>
          <p:nvPr/>
        </p:nvSpPr>
        <p:spPr>
          <a:xfrm>
            <a:off x="-1156501" y="115225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7CEAFD5-5E1D-2CEE-206E-1AB297F387DC}"/>
              </a:ext>
            </a:extLst>
          </p:cNvPr>
          <p:cNvSpPr/>
          <p:nvPr/>
        </p:nvSpPr>
        <p:spPr>
          <a:xfrm>
            <a:off x="-482803" y="2740164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Retention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3332CF4-6F4A-FB90-DE02-173C9D214419}"/>
              </a:ext>
            </a:extLst>
          </p:cNvPr>
          <p:cNvSpPr/>
          <p:nvPr/>
        </p:nvSpPr>
        <p:spPr>
          <a:xfrm>
            <a:off x="-1657986" y="4026740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Staff Morale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2E4159D-2283-776B-877C-6396EFAD475B}"/>
              </a:ext>
            </a:extLst>
          </p:cNvPr>
          <p:cNvSpPr/>
          <p:nvPr/>
        </p:nvSpPr>
        <p:spPr>
          <a:xfrm>
            <a:off x="637076" y="4040283"/>
            <a:ext cx="1680080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Job Satisfaction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923786-57E0-7C9A-F32B-EBF3AAE698AE}"/>
              </a:ext>
            </a:extLst>
          </p:cNvPr>
          <p:cNvCxnSpPr>
            <a:cxnSpLocks/>
          </p:cNvCxnSpPr>
          <p:nvPr/>
        </p:nvCxnSpPr>
        <p:spPr>
          <a:xfrm>
            <a:off x="851601" y="3308126"/>
            <a:ext cx="451468" cy="84676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47B95E7-DCE4-DB92-A0AF-E4A3C37FAB39}"/>
              </a:ext>
            </a:extLst>
          </p:cNvPr>
          <p:cNvSpPr/>
          <p:nvPr/>
        </p:nvSpPr>
        <p:spPr>
          <a:xfrm>
            <a:off x="2134013" y="180231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0655AF2-C95D-9533-398E-E602DD4679E2}"/>
              </a:ext>
            </a:extLst>
          </p:cNvPr>
          <p:cNvSpPr/>
          <p:nvPr/>
        </p:nvSpPr>
        <p:spPr>
          <a:xfrm>
            <a:off x="-1004417" y="567559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A959949-99B5-DBAD-F580-6E9B259997A2}"/>
              </a:ext>
            </a:extLst>
          </p:cNvPr>
          <p:cNvSpPr/>
          <p:nvPr/>
        </p:nvSpPr>
        <p:spPr>
          <a:xfrm>
            <a:off x="2327574" y="460570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61D518F-D87A-C4AD-9FF8-707F00B6EB2E}"/>
              </a:ext>
            </a:extLst>
          </p:cNvPr>
          <p:cNvSpPr/>
          <p:nvPr/>
        </p:nvSpPr>
        <p:spPr>
          <a:xfrm>
            <a:off x="2507307" y="3156609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Raleway" pitchFamily="2" charset="77"/>
              </a:rPr>
              <a:t>6. Sense of belonging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EE75C3-872B-646B-F3BC-517C9266A2FA}"/>
              </a:ext>
            </a:extLst>
          </p:cNvPr>
          <p:cNvCxnSpPr>
            <a:cxnSpLocks/>
          </p:cNvCxnSpPr>
          <p:nvPr/>
        </p:nvCxnSpPr>
        <p:spPr>
          <a:xfrm flipV="1">
            <a:off x="-921463" y="3271686"/>
            <a:ext cx="646448" cy="843139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D90613D-C687-D7C9-1BCB-6C8BF6AEA8A2}"/>
              </a:ext>
            </a:extLst>
          </p:cNvPr>
          <p:cNvCxnSpPr>
            <a:cxnSpLocks/>
          </p:cNvCxnSpPr>
          <p:nvPr/>
        </p:nvCxnSpPr>
        <p:spPr>
          <a:xfrm>
            <a:off x="-209465" y="4451486"/>
            <a:ext cx="1009325" cy="38542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11 -0.31551 L -0.30555 -0.31551 C -0.16858 -0.31551 -1.11111E-6 -0.22848 -1.11111E-6 -0.15787 L -1.11111E-6 4.07407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8F77C-79BF-C280-5AE1-29C63C1A6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074A-8DF5-C7EE-6502-B3D1F2B4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75821"/>
            <a:ext cx="5833535" cy="591607"/>
          </a:xfrm>
        </p:spPr>
        <p:txBody>
          <a:bodyPr/>
          <a:lstStyle/>
          <a:p>
            <a:r>
              <a:rPr lang="en-GB" dirty="0"/>
              <a:t>A framework for workforce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82EB5-0091-24C0-A30A-061D8AD0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12</a:t>
            </a:fld>
            <a:endParaRPr lang="en-GB"/>
          </a:p>
        </p:txBody>
      </p:sp>
      <p:pic>
        <p:nvPicPr>
          <p:cNvPr id="19" name="Picture 18" descr="A qr code with black squares&#10;&#10;Description automatically generated">
            <a:extLst>
              <a:ext uri="{FF2B5EF4-FFF2-40B4-BE49-F238E27FC236}">
                <a16:creationId xmlns:a16="http://schemas.microsoft.com/office/drawing/2014/main" id="{390EA235-325D-AF4D-FAD7-C62B53BD5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50" y="5608937"/>
            <a:ext cx="1080000" cy="1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D3A849-6F50-023E-6C20-5CA1A44D08E2}"/>
              </a:ext>
            </a:extLst>
          </p:cNvPr>
          <p:cNvSpPr txBox="1"/>
          <p:nvPr/>
        </p:nvSpPr>
        <p:spPr>
          <a:xfrm>
            <a:off x="7494149" y="1249063"/>
            <a:ext cx="1615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solidFill>
                  <a:schemeClr val="bg1"/>
                </a:solidFill>
                <a:latin typeface="Raleway Black" pitchFamily="2" charset="77"/>
                <a:ea typeface="Roboto" panose="02000000000000000000" pitchFamily="2" charset="0"/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CDBE79-703F-2ADB-629B-73E4A9140746}"/>
              </a:ext>
            </a:extLst>
          </p:cNvPr>
          <p:cNvSpPr/>
          <p:nvPr/>
        </p:nvSpPr>
        <p:spPr>
          <a:xfrm>
            <a:off x="-4869987" y="751642"/>
            <a:ext cx="11233718" cy="61063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ZZ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D7D334-32B1-E543-267B-B3B7DD8E9267}"/>
              </a:ext>
            </a:extLst>
          </p:cNvPr>
          <p:cNvSpPr/>
          <p:nvPr/>
        </p:nvSpPr>
        <p:spPr>
          <a:xfrm>
            <a:off x="-1295109" y="2302121"/>
            <a:ext cx="3249389" cy="3182930"/>
          </a:xfrm>
          <a:prstGeom prst="ellipse">
            <a:avLst/>
          </a:prstGeom>
          <a:solidFill>
            <a:srgbClr val="BCE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23FE9BE-A3C8-56A6-58C3-6AD224EEC5CD}"/>
              </a:ext>
            </a:extLst>
          </p:cNvPr>
          <p:cNvSpPr/>
          <p:nvPr/>
        </p:nvSpPr>
        <p:spPr>
          <a:xfrm>
            <a:off x="-1156501" y="115225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9CC4D6-7365-D156-1E00-2FD218CB360E}"/>
              </a:ext>
            </a:extLst>
          </p:cNvPr>
          <p:cNvSpPr/>
          <p:nvPr/>
        </p:nvSpPr>
        <p:spPr>
          <a:xfrm>
            <a:off x="-482803" y="2740164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Retention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A9B2AA0-B762-E679-74F5-EF7684EFAD54}"/>
              </a:ext>
            </a:extLst>
          </p:cNvPr>
          <p:cNvSpPr/>
          <p:nvPr/>
        </p:nvSpPr>
        <p:spPr>
          <a:xfrm>
            <a:off x="-1657986" y="4026740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Staff Morale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41AFD48-C0F5-073B-B3BB-14711F688749}"/>
              </a:ext>
            </a:extLst>
          </p:cNvPr>
          <p:cNvSpPr/>
          <p:nvPr/>
        </p:nvSpPr>
        <p:spPr>
          <a:xfrm>
            <a:off x="637076" y="4040283"/>
            <a:ext cx="1680080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Job Satisfaction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053DA5-452E-FA6D-FEA7-9E78F960ECDB}"/>
              </a:ext>
            </a:extLst>
          </p:cNvPr>
          <p:cNvCxnSpPr>
            <a:cxnSpLocks/>
          </p:cNvCxnSpPr>
          <p:nvPr/>
        </p:nvCxnSpPr>
        <p:spPr>
          <a:xfrm>
            <a:off x="851601" y="3308126"/>
            <a:ext cx="451468" cy="84676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C9BB10C-E79E-215B-A760-0C7FDAA8EAFC}"/>
              </a:ext>
            </a:extLst>
          </p:cNvPr>
          <p:cNvSpPr/>
          <p:nvPr/>
        </p:nvSpPr>
        <p:spPr>
          <a:xfrm>
            <a:off x="2134013" y="180231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A12DF67-946C-6567-1AE3-28DFADB53650}"/>
              </a:ext>
            </a:extLst>
          </p:cNvPr>
          <p:cNvSpPr/>
          <p:nvPr/>
        </p:nvSpPr>
        <p:spPr>
          <a:xfrm>
            <a:off x="-1004417" y="567559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49F752B-F814-42FC-16EE-E406B1BD9C9E}"/>
              </a:ext>
            </a:extLst>
          </p:cNvPr>
          <p:cNvSpPr/>
          <p:nvPr/>
        </p:nvSpPr>
        <p:spPr>
          <a:xfrm>
            <a:off x="2327574" y="460570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661EB92-11B3-5A4E-1ABD-46B0D0A87F64}"/>
              </a:ext>
            </a:extLst>
          </p:cNvPr>
          <p:cNvSpPr/>
          <p:nvPr/>
        </p:nvSpPr>
        <p:spPr>
          <a:xfrm>
            <a:off x="2507307" y="3156609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Raleway" pitchFamily="2" charset="77"/>
              </a:rPr>
              <a:t>7. Bespoke career pathways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7F8F0EF-C48F-C4C4-6A71-F65616C7D053}"/>
              </a:ext>
            </a:extLst>
          </p:cNvPr>
          <p:cNvCxnSpPr>
            <a:cxnSpLocks/>
          </p:cNvCxnSpPr>
          <p:nvPr/>
        </p:nvCxnSpPr>
        <p:spPr>
          <a:xfrm flipV="1">
            <a:off x="-921463" y="3271686"/>
            <a:ext cx="646448" cy="843139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1F6298-63C4-A27F-7A87-026E4E2BACBF}"/>
              </a:ext>
            </a:extLst>
          </p:cNvPr>
          <p:cNvCxnSpPr>
            <a:cxnSpLocks/>
          </p:cNvCxnSpPr>
          <p:nvPr/>
        </p:nvCxnSpPr>
        <p:spPr>
          <a:xfrm>
            <a:off x="-209465" y="4451486"/>
            <a:ext cx="1009325" cy="38542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11 -0.31551 L -0.30555 -0.31551 C -0.16858 -0.31551 -1.11111E-6 -0.22848 -1.11111E-6 -0.15787 L -1.11111E-6 4.07407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8DF">
            <a:alpha val="6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5EE4F4-D2F3-1847-5894-44DC69C55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89A6-19FA-47A9-7DDE-9785DCC4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75821"/>
            <a:ext cx="5833535" cy="591607"/>
          </a:xfrm>
        </p:spPr>
        <p:txBody>
          <a:bodyPr/>
          <a:lstStyle/>
          <a:p>
            <a:r>
              <a:rPr lang="en-GB" dirty="0"/>
              <a:t>A framework for workforce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D822E-588D-CF86-5072-4836B30E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13</a:t>
            </a:fld>
            <a:endParaRPr lang="en-GB"/>
          </a:p>
        </p:txBody>
      </p:sp>
      <p:pic>
        <p:nvPicPr>
          <p:cNvPr id="19" name="Picture 18" descr="A qr code with black squares&#10;&#10;Description automatically generated">
            <a:extLst>
              <a:ext uri="{FF2B5EF4-FFF2-40B4-BE49-F238E27FC236}">
                <a16:creationId xmlns:a16="http://schemas.microsoft.com/office/drawing/2014/main" id="{CAEAE2D3-2561-7F0F-08D4-48C0E84C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890" y="5608937"/>
            <a:ext cx="1080000" cy="1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D2B07F-3DE3-8E1C-69C5-289A6ED48C24}"/>
              </a:ext>
            </a:extLst>
          </p:cNvPr>
          <p:cNvSpPr txBox="1"/>
          <p:nvPr/>
        </p:nvSpPr>
        <p:spPr>
          <a:xfrm>
            <a:off x="7494149" y="1249063"/>
            <a:ext cx="1615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solidFill>
                  <a:schemeClr val="bg1"/>
                </a:solidFill>
                <a:latin typeface="Raleway Black" pitchFamily="2" charset="77"/>
                <a:ea typeface="Roboto" panose="02000000000000000000" pitchFamily="2" charset="0"/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C35D5D-3203-A595-94AC-141D8E564268}"/>
              </a:ext>
            </a:extLst>
          </p:cNvPr>
          <p:cNvSpPr/>
          <p:nvPr/>
        </p:nvSpPr>
        <p:spPr>
          <a:xfrm>
            <a:off x="-4869987" y="751642"/>
            <a:ext cx="11233718" cy="61063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ZZ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14D938-0124-6CE3-0C0A-D5C4B81B03C1}"/>
              </a:ext>
            </a:extLst>
          </p:cNvPr>
          <p:cNvSpPr/>
          <p:nvPr/>
        </p:nvSpPr>
        <p:spPr>
          <a:xfrm>
            <a:off x="-1295109" y="2302121"/>
            <a:ext cx="3249389" cy="3182930"/>
          </a:xfrm>
          <a:prstGeom prst="ellipse">
            <a:avLst/>
          </a:prstGeom>
          <a:solidFill>
            <a:srgbClr val="BCE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2C2BE3-8831-F4A9-CF28-5716CE29B433}"/>
              </a:ext>
            </a:extLst>
          </p:cNvPr>
          <p:cNvSpPr/>
          <p:nvPr/>
        </p:nvSpPr>
        <p:spPr>
          <a:xfrm>
            <a:off x="-1156501" y="115225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FABE058-8347-FE48-E6B0-883EDF34DDD6}"/>
              </a:ext>
            </a:extLst>
          </p:cNvPr>
          <p:cNvSpPr/>
          <p:nvPr/>
        </p:nvSpPr>
        <p:spPr>
          <a:xfrm>
            <a:off x="-482803" y="2740164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Retention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FC422DE-2AA4-5061-6E8E-6E453D3FAC02}"/>
              </a:ext>
            </a:extLst>
          </p:cNvPr>
          <p:cNvSpPr/>
          <p:nvPr/>
        </p:nvSpPr>
        <p:spPr>
          <a:xfrm>
            <a:off x="-1657986" y="4026740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Staff Morale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6B21B5D-293F-E218-1C9C-7124A61E21F3}"/>
              </a:ext>
            </a:extLst>
          </p:cNvPr>
          <p:cNvSpPr/>
          <p:nvPr/>
        </p:nvSpPr>
        <p:spPr>
          <a:xfrm>
            <a:off x="637076" y="4040283"/>
            <a:ext cx="1680080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Job Satisfaction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460169-FA64-F555-0012-879CF1E471A6}"/>
              </a:ext>
            </a:extLst>
          </p:cNvPr>
          <p:cNvCxnSpPr>
            <a:cxnSpLocks/>
          </p:cNvCxnSpPr>
          <p:nvPr/>
        </p:nvCxnSpPr>
        <p:spPr>
          <a:xfrm>
            <a:off x="851601" y="3308126"/>
            <a:ext cx="451468" cy="84676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E241069-5176-E81C-D4BA-49866AEDDA2F}"/>
              </a:ext>
            </a:extLst>
          </p:cNvPr>
          <p:cNvSpPr/>
          <p:nvPr/>
        </p:nvSpPr>
        <p:spPr>
          <a:xfrm>
            <a:off x="2134013" y="180231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CF9B5DF-1B9E-D6EF-2DC1-EEF5A40D6D38}"/>
              </a:ext>
            </a:extLst>
          </p:cNvPr>
          <p:cNvSpPr/>
          <p:nvPr/>
        </p:nvSpPr>
        <p:spPr>
          <a:xfrm>
            <a:off x="-1004417" y="567559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3A8E84A-1D4C-6D7A-4FE2-43ACB151C16D}"/>
              </a:ext>
            </a:extLst>
          </p:cNvPr>
          <p:cNvSpPr/>
          <p:nvPr/>
        </p:nvSpPr>
        <p:spPr>
          <a:xfrm>
            <a:off x="2327574" y="460570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2828B6A-7030-3DB7-125A-ED2818A0C96E}"/>
              </a:ext>
            </a:extLst>
          </p:cNvPr>
          <p:cNvSpPr/>
          <p:nvPr/>
        </p:nvSpPr>
        <p:spPr>
          <a:xfrm>
            <a:off x="2507307" y="3156609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Raleway" pitchFamily="2" charset="77"/>
              </a:rPr>
              <a:t>8. Compassionate Leadership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09833E-DBCB-C06B-07B3-7217559431AF}"/>
              </a:ext>
            </a:extLst>
          </p:cNvPr>
          <p:cNvCxnSpPr>
            <a:cxnSpLocks/>
          </p:cNvCxnSpPr>
          <p:nvPr/>
        </p:nvCxnSpPr>
        <p:spPr>
          <a:xfrm flipV="1">
            <a:off x="-921463" y="3271686"/>
            <a:ext cx="646448" cy="843139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FF5818F-BC1B-207E-E17B-51CBF430B3B0}"/>
              </a:ext>
            </a:extLst>
          </p:cNvPr>
          <p:cNvCxnSpPr>
            <a:cxnSpLocks/>
          </p:cNvCxnSpPr>
          <p:nvPr/>
        </p:nvCxnSpPr>
        <p:spPr>
          <a:xfrm>
            <a:off x="-209465" y="4451486"/>
            <a:ext cx="1009325" cy="38542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11 -0.31551 L -0.30555 -0.31551 C -0.16858 -0.31551 -1.11111E-6 -0.22848 -1.11111E-6 -0.15787 L -1.11111E-6 4.07407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BA9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DEE293-59D3-82E1-6701-ED96CAED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2DBE6-C322-9D59-C9BC-DFCF6C14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14</a:t>
            </a:fld>
            <a:endParaRPr lang="en-GB"/>
          </a:p>
        </p:txBody>
      </p:sp>
      <p:pic>
        <p:nvPicPr>
          <p:cNvPr id="19" name="Picture 18" descr="A qr code with black squares&#10;&#10;Description automatically generated">
            <a:extLst>
              <a:ext uri="{FF2B5EF4-FFF2-40B4-BE49-F238E27FC236}">
                <a16:creationId xmlns:a16="http://schemas.microsoft.com/office/drawing/2014/main" id="{B1832226-5EC8-2B9A-510B-1A4F2A6C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284" y="1490147"/>
            <a:ext cx="2742866" cy="2742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5A35BF-AF0E-88B7-2E0A-AD75330983FF}"/>
              </a:ext>
            </a:extLst>
          </p:cNvPr>
          <p:cNvSpPr txBox="1"/>
          <p:nvPr/>
        </p:nvSpPr>
        <p:spPr>
          <a:xfrm>
            <a:off x="381000" y="1186025"/>
            <a:ext cx="49682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  <a:latin typeface="Raleway Black" pitchFamily="2" charset="77"/>
                <a:ea typeface="Roboto" panose="02000000000000000000" pitchFamily="2" charset="0"/>
              </a:rPr>
              <a:t>THANK YOU!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F3CA39-D2C4-A53A-400C-F4BBE506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81" y="5881525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kedIn App White icon SVG Vector &amp; PNG Free Download | UXWing">
            <a:extLst>
              <a:ext uri="{FF2B5EF4-FFF2-40B4-BE49-F238E27FC236}">
                <a16:creationId xmlns:a16="http://schemas.microsoft.com/office/drawing/2014/main" id="{2FBCEF5A-0734-A998-FAF1-6056C043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56" y="5881525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F5451-7A38-D961-80B6-46983331E537}"/>
              </a:ext>
            </a:extLst>
          </p:cNvPr>
          <p:cNvSpPr txBox="1"/>
          <p:nvPr/>
        </p:nvSpPr>
        <p:spPr>
          <a:xfrm>
            <a:off x="3991616" y="5881525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Raleway" pitchFamily="2" charset="77"/>
              </a:rPr>
              <a:t>www.improvewell.com</a:t>
            </a:r>
            <a:endParaRPr lang="en-GB" sz="2800" b="1" dirty="0">
              <a:solidFill>
                <a:schemeClr val="bg1"/>
              </a:solidFill>
              <a:latin typeface="Raleway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91FD33-5AAE-73EE-B229-42399C15C91F}"/>
              </a:ext>
            </a:extLst>
          </p:cNvPr>
          <p:cNvCxnSpPr/>
          <p:nvPr/>
        </p:nvCxnSpPr>
        <p:spPr>
          <a:xfrm>
            <a:off x="971550" y="5143500"/>
            <a:ext cx="71914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AB38FD4-9AA9-EBBB-6E3C-1F08FCB3C9CA}"/>
              </a:ext>
            </a:extLst>
          </p:cNvPr>
          <p:cNvSpPr txBox="1"/>
          <p:nvPr/>
        </p:nvSpPr>
        <p:spPr>
          <a:xfrm>
            <a:off x="478784" y="4405476"/>
            <a:ext cx="381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Raleway" pitchFamily="2" charset="77"/>
              </a:rPr>
              <a:t>hello@improvewell.com</a:t>
            </a:r>
            <a:endParaRPr lang="en-GB" sz="2400" b="1" dirty="0">
              <a:solidFill>
                <a:schemeClr val="bg1"/>
              </a:solidFill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634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advertisement&#10;&#10;Description automatically generated">
            <a:extLst>
              <a:ext uri="{FF2B5EF4-FFF2-40B4-BE49-F238E27FC236}">
                <a16:creationId xmlns:a16="http://schemas.microsoft.com/office/drawing/2014/main" id="{0F27E317-C624-88F6-B0BB-775241160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99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5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1153-5E72-F1E4-0C31-74D67386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framework was developed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06C84-1681-2D87-BCE0-F8B5921B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CE2BF-0BA7-2D1C-B0E3-19E6EE6EE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559A82-1E26-DE35-8487-3BCE3683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89025"/>
            <a:ext cx="3457318" cy="52101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000" dirty="0"/>
              <a:t>Deep dive into the scale and impact of the retention challenges facing the NHS</a:t>
            </a:r>
          </a:p>
          <a:p>
            <a:pPr marL="514350" indent="-514350">
              <a:buAutoNum type="arabicPeriod"/>
            </a:pP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dirty="0"/>
              <a:t>Desk-based review of published evidence to identify the key drivers – reasons for leaving or staying</a:t>
            </a:r>
          </a:p>
          <a:p>
            <a:pPr marL="514350" indent="-514350">
              <a:buAutoNum type="arabicPeriod"/>
            </a:pPr>
            <a:endParaRPr lang="en-GB" sz="2000" dirty="0"/>
          </a:p>
          <a:p>
            <a:pPr marL="514350" indent="-514350">
              <a:buAutoNum type="arabicPeriod"/>
            </a:pPr>
            <a:r>
              <a:rPr lang="en-GB" sz="2000" dirty="0"/>
              <a:t>Refinement of the framework with partners to validate whether, based on their own experiences, it made sense and was helpful and practical</a:t>
            </a:r>
          </a:p>
        </p:txBody>
      </p:sp>
      <p:pic>
        <p:nvPicPr>
          <p:cNvPr id="10" name="Content Placeholder 6" descr="A screenshot of a web page&#10;&#10;Description automatically generated">
            <a:extLst>
              <a:ext uri="{FF2B5EF4-FFF2-40B4-BE49-F238E27FC236}">
                <a16:creationId xmlns:a16="http://schemas.microsoft.com/office/drawing/2014/main" id="{985C35E3-BB78-1FE2-7F63-CBB9A93D28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738"/>
          <a:stretch/>
        </p:blipFill>
        <p:spPr>
          <a:xfrm>
            <a:off x="3933825" y="1484441"/>
            <a:ext cx="5210175" cy="41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C946-EB7F-9551-0249-B1F69704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57533"/>
            <a:ext cx="5833535" cy="591607"/>
          </a:xfrm>
        </p:spPr>
        <p:txBody>
          <a:bodyPr/>
          <a:lstStyle/>
          <a:p>
            <a:r>
              <a:rPr lang="en-GB" dirty="0"/>
              <a:t>A framework for workforce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60B1E-83C8-B086-C904-A4F5E19B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4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A2E4CB-B267-CB5E-A496-70D03372C94B}"/>
              </a:ext>
            </a:extLst>
          </p:cNvPr>
          <p:cNvGrpSpPr/>
          <p:nvPr/>
        </p:nvGrpSpPr>
        <p:grpSpPr>
          <a:xfrm>
            <a:off x="347240" y="1306010"/>
            <a:ext cx="8461094" cy="4710896"/>
            <a:chOff x="347240" y="1458410"/>
            <a:chExt cx="8461094" cy="471089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ABC612-5EE1-1171-4BDD-499C81454622}"/>
                </a:ext>
              </a:extLst>
            </p:cNvPr>
            <p:cNvSpPr/>
            <p:nvPr/>
          </p:nvSpPr>
          <p:spPr>
            <a:xfrm>
              <a:off x="3240616" y="2441160"/>
              <a:ext cx="2720346" cy="2720346"/>
            </a:xfrm>
            <a:prstGeom prst="ellipse">
              <a:avLst/>
            </a:prstGeom>
            <a:solidFill>
              <a:srgbClr val="BCE8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77356C13-E24E-67BB-CC17-9068023053BC}"/>
                </a:ext>
              </a:extLst>
            </p:cNvPr>
            <p:cNvSpPr/>
            <p:nvPr/>
          </p:nvSpPr>
          <p:spPr>
            <a:xfrm>
              <a:off x="3356657" y="1458410"/>
              <a:ext cx="2384385" cy="844952"/>
            </a:xfrm>
            <a:prstGeom prst="roundRect">
              <a:avLst>
                <a:gd name="adj" fmla="val 27626"/>
              </a:avLst>
            </a:prstGeom>
            <a:solidFill>
              <a:srgbClr val="36BA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Raleway" pitchFamily="2" charset="77"/>
                </a:rPr>
                <a:t>2. Staff wellbeing and resilience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64F8BCC-4A8C-D8BC-17B8-695004A0593E}"/>
                </a:ext>
              </a:extLst>
            </p:cNvPr>
            <p:cNvSpPr/>
            <p:nvPr/>
          </p:nvSpPr>
          <p:spPr>
            <a:xfrm>
              <a:off x="3920668" y="2815541"/>
              <a:ext cx="1302664" cy="741388"/>
            </a:xfrm>
            <a:prstGeom prst="roundRect">
              <a:avLst>
                <a:gd name="adj" fmla="val 27626"/>
              </a:avLst>
            </a:prstGeom>
            <a:solidFill>
              <a:srgbClr val="6888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Raleway" pitchFamily="2" charset="77"/>
                </a:rPr>
                <a:t>Retention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CCAD4C3-6AE6-6B86-20B7-A199E188FA84}"/>
                </a:ext>
              </a:extLst>
            </p:cNvPr>
            <p:cNvSpPr/>
            <p:nvPr/>
          </p:nvSpPr>
          <p:spPr>
            <a:xfrm>
              <a:off x="2936820" y="3915136"/>
              <a:ext cx="1302664" cy="741388"/>
            </a:xfrm>
            <a:prstGeom prst="roundRect">
              <a:avLst>
                <a:gd name="adj" fmla="val 27626"/>
              </a:avLst>
            </a:prstGeom>
            <a:solidFill>
              <a:srgbClr val="6888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Raleway" pitchFamily="2" charset="77"/>
                </a:rPr>
                <a:t>Staff Morale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D96D632-A753-20B7-DEF0-3AB6180893D2}"/>
                </a:ext>
              </a:extLst>
            </p:cNvPr>
            <p:cNvSpPr/>
            <p:nvPr/>
          </p:nvSpPr>
          <p:spPr>
            <a:xfrm>
              <a:off x="4858216" y="3926710"/>
              <a:ext cx="1406541" cy="741388"/>
            </a:xfrm>
            <a:prstGeom prst="roundRect">
              <a:avLst>
                <a:gd name="adj" fmla="val 27626"/>
              </a:avLst>
            </a:prstGeom>
            <a:solidFill>
              <a:srgbClr val="6888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Raleway" pitchFamily="2" charset="77"/>
                </a:rPr>
                <a:t>Job Satisfaction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EF9604C-4C43-D38F-3B78-6961A0358709}"/>
                </a:ext>
              </a:extLst>
            </p:cNvPr>
            <p:cNvCxnSpPr>
              <a:cxnSpLocks/>
            </p:cNvCxnSpPr>
            <p:nvPr/>
          </p:nvCxnSpPr>
          <p:spPr>
            <a:xfrm>
              <a:off x="5037814" y="3300960"/>
              <a:ext cx="377963" cy="723699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37ADF49-35E5-0147-AEF6-0BEAE674FB70}"/>
                </a:ext>
              </a:extLst>
            </p:cNvPr>
            <p:cNvSpPr/>
            <p:nvPr/>
          </p:nvSpPr>
          <p:spPr>
            <a:xfrm>
              <a:off x="659756" y="2037144"/>
              <a:ext cx="2384385" cy="844952"/>
            </a:xfrm>
            <a:prstGeom prst="roundRect">
              <a:avLst>
                <a:gd name="adj" fmla="val 27626"/>
              </a:avLst>
            </a:prstGeom>
            <a:solidFill>
              <a:srgbClr val="36BA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Raleway" pitchFamily="2" charset="77"/>
                </a:rPr>
                <a:t>1. Delivering high quality care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F353566-8CAB-ACC6-5AF5-07711B32B3E9}"/>
                </a:ext>
              </a:extLst>
            </p:cNvPr>
            <p:cNvSpPr/>
            <p:nvPr/>
          </p:nvSpPr>
          <p:spPr>
            <a:xfrm>
              <a:off x="6111432" y="2013995"/>
              <a:ext cx="2384385" cy="844952"/>
            </a:xfrm>
            <a:prstGeom prst="roundRect">
              <a:avLst>
                <a:gd name="adj" fmla="val 27626"/>
              </a:avLst>
            </a:prstGeom>
            <a:solidFill>
              <a:srgbClr val="36BA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Raleway" pitchFamily="2" charset="77"/>
                </a:rPr>
                <a:t>3. Work-life balance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E0673A6-5473-6C3D-D32B-3AA5FC607B46}"/>
                </a:ext>
              </a:extLst>
            </p:cNvPr>
            <p:cNvSpPr/>
            <p:nvPr/>
          </p:nvSpPr>
          <p:spPr>
            <a:xfrm>
              <a:off x="347240" y="3217762"/>
              <a:ext cx="2384385" cy="844952"/>
            </a:xfrm>
            <a:prstGeom prst="roundRect">
              <a:avLst>
                <a:gd name="adj" fmla="val 27626"/>
              </a:avLst>
            </a:prstGeom>
            <a:solidFill>
              <a:srgbClr val="36BA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Raleway" pitchFamily="2" charset="77"/>
                </a:rPr>
                <a:t>4. Engagement and empowerment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9129EB00-2BD7-55B1-DC63-9750228C2C06}"/>
                </a:ext>
              </a:extLst>
            </p:cNvPr>
            <p:cNvSpPr/>
            <p:nvPr/>
          </p:nvSpPr>
          <p:spPr>
            <a:xfrm>
              <a:off x="544010" y="4421529"/>
              <a:ext cx="2384385" cy="844952"/>
            </a:xfrm>
            <a:prstGeom prst="roundRect">
              <a:avLst>
                <a:gd name="adj" fmla="val 27626"/>
              </a:avLst>
            </a:prstGeom>
            <a:solidFill>
              <a:srgbClr val="36BA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Raleway" pitchFamily="2" charset="77"/>
                </a:rPr>
                <a:t>6. Sense of belonging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8EF1C88-D887-1A6E-BB39-13CAEB3BC2E1}"/>
                </a:ext>
              </a:extLst>
            </p:cNvPr>
            <p:cNvSpPr/>
            <p:nvPr/>
          </p:nvSpPr>
          <p:spPr>
            <a:xfrm>
              <a:off x="3483980" y="5324354"/>
              <a:ext cx="2384385" cy="844952"/>
            </a:xfrm>
            <a:prstGeom prst="roundRect">
              <a:avLst>
                <a:gd name="adj" fmla="val 27626"/>
              </a:avLst>
            </a:prstGeom>
            <a:solidFill>
              <a:srgbClr val="36BA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Raleway" pitchFamily="2" charset="77"/>
                </a:rPr>
                <a:t>8. Compassionate Leadership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AC03392-672D-F400-E9FF-BCA721EC82CA}"/>
                </a:ext>
              </a:extLst>
            </p:cNvPr>
            <p:cNvSpPr/>
            <p:nvPr/>
          </p:nvSpPr>
          <p:spPr>
            <a:xfrm>
              <a:off x="6273479" y="4409954"/>
              <a:ext cx="2384385" cy="844952"/>
            </a:xfrm>
            <a:prstGeom prst="roundRect">
              <a:avLst>
                <a:gd name="adj" fmla="val 27626"/>
              </a:avLst>
            </a:prstGeom>
            <a:solidFill>
              <a:srgbClr val="36BA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Raleway" pitchFamily="2" charset="77"/>
                </a:rPr>
                <a:t>7. Bespoke career pathways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78589823-B02B-3397-64D7-2301E9AC2608}"/>
                </a:ext>
              </a:extLst>
            </p:cNvPr>
            <p:cNvSpPr/>
            <p:nvPr/>
          </p:nvSpPr>
          <p:spPr>
            <a:xfrm>
              <a:off x="6423949" y="3171463"/>
              <a:ext cx="2384385" cy="844952"/>
            </a:xfrm>
            <a:prstGeom prst="roundRect">
              <a:avLst>
                <a:gd name="adj" fmla="val 27626"/>
              </a:avLst>
            </a:prstGeom>
            <a:solidFill>
              <a:srgbClr val="36BA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latin typeface="Raleway" pitchFamily="2" charset="77"/>
                </a:rPr>
                <a:t>5. Reward and recognition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81288A6-F8CC-99E3-961E-ED90DE7AC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3428" y="3269816"/>
              <a:ext cx="541198" cy="720603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011ECE5-ED11-31EC-8411-8E70FEB9F8FE}"/>
                </a:ext>
              </a:extLst>
            </p:cNvPr>
            <p:cNvCxnSpPr>
              <a:cxnSpLocks/>
            </p:cNvCxnSpPr>
            <p:nvPr/>
          </p:nvCxnSpPr>
          <p:spPr>
            <a:xfrm>
              <a:off x="4149503" y="4278152"/>
              <a:ext cx="844994" cy="32941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18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9A2C5-005B-44E1-FDC9-EE34FDAD6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0FA69A3A-F8A5-F18D-2567-FEED9C824A4E}"/>
              </a:ext>
            </a:extLst>
          </p:cNvPr>
          <p:cNvSpPr/>
          <p:nvPr/>
        </p:nvSpPr>
        <p:spPr>
          <a:xfrm>
            <a:off x="-4869987" y="751642"/>
            <a:ext cx="11233718" cy="61063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E1AC1-7F96-B391-529A-38351BF2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75821"/>
            <a:ext cx="5833535" cy="266205"/>
          </a:xfrm>
        </p:spPr>
        <p:txBody>
          <a:bodyPr/>
          <a:lstStyle/>
          <a:p>
            <a:r>
              <a:rPr lang="en-GB" dirty="0"/>
              <a:t>A framework for workforce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28F12-A4A6-F538-EE10-AAB626CB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5</a:t>
            </a:fld>
            <a:endParaRPr lang="en-GB"/>
          </a:p>
        </p:txBody>
      </p:sp>
      <p:pic>
        <p:nvPicPr>
          <p:cNvPr id="19" name="Picture 18" descr="A qr code with black squares&#10;&#10;Description automatically generated">
            <a:extLst>
              <a:ext uri="{FF2B5EF4-FFF2-40B4-BE49-F238E27FC236}">
                <a16:creationId xmlns:a16="http://schemas.microsoft.com/office/drawing/2014/main" id="{93242C28-B228-317C-7183-F4BCF50FF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890" y="5608937"/>
            <a:ext cx="1080000" cy="108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40BE641-4E56-269E-5A4B-A5DB5612103A}"/>
              </a:ext>
            </a:extLst>
          </p:cNvPr>
          <p:cNvSpPr txBox="1"/>
          <p:nvPr/>
        </p:nvSpPr>
        <p:spPr>
          <a:xfrm>
            <a:off x="7494149" y="1249063"/>
            <a:ext cx="1615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solidFill>
                  <a:schemeClr val="bg1"/>
                </a:solidFill>
                <a:latin typeface="Raleway Black" pitchFamily="2" charset="77"/>
                <a:ea typeface="Roboto" panose="02000000000000000000" pitchFamily="2" charset="0"/>
              </a:rPr>
              <a:t>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ACFE216-ABC7-D6EC-2672-5EB25ECE4CC7}"/>
              </a:ext>
            </a:extLst>
          </p:cNvPr>
          <p:cNvSpPr/>
          <p:nvPr/>
        </p:nvSpPr>
        <p:spPr>
          <a:xfrm>
            <a:off x="-1295109" y="2302121"/>
            <a:ext cx="3249389" cy="3182930"/>
          </a:xfrm>
          <a:prstGeom prst="ellipse">
            <a:avLst/>
          </a:prstGeom>
          <a:solidFill>
            <a:srgbClr val="BCE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DE7075B-1B0A-FFA0-12C5-449FDD71C0FA}"/>
              </a:ext>
            </a:extLst>
          </p:cNvPr>
          <p:cNvSpPr/>
          <p:nvPr/>
        </p:nvSpPr>
        <p:spPr>
          <a:xfrm>
            <a:off x="-1156501" y="115225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F32789C2-BAF1-78D9-BCA9-BA8D15A9FA5E}"/>
              </a:ext>
            </a:extLst>
          </p:cNvPr>
          <p:cNvSpPr/>
          <p:nvPr/>
        </p:nvSpPr>
        <p:spPr>
          <a:xfrm>
            <a:off x="-482803" y="2740164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Retention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3A716ED-702A-5E6A-214F-BD19D78DD6C7}"/>
              </a:ext>
            </a:extLst>
          </p:cNvPr>
          <p:cNvSpPr/>
          <p:nvPr/>
        </p:nvSpPr>
        <p:spPr>
          <a:xfrm>
            <a:off x="-1657986" y="4026740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Staff Morale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67C3CA02-C564-B216-F971-E862BE5C68DF}"/>
              </a:ext>
            </a:extLst>
          </p:cNvPr>
          <p:cNvSpPr/>
          <p:nvPr/>
        </p:nvSpPr>
        <p:spPr>
          <a:xfrm>
            <a:off x="637076" y="4040283"/>
            <a:ext cx="1680080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Job Satisfaction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C79BD42-D8FE-510D-0F7D-976296EC7552}"/>
              </a:ext>
            </a:extLst>
          </p:cNvPr>
          <p:cNvCxnSpPr>
            <a:cxnSpLocks/>
          </p:cNvCxnSpPr>
          <p:nvPr/>
        </p:nvCxnSpPr>
        <p:spPr>
          <a:xfrm>
            <a:off x="851601" y="3308126"/>
            <a:ext cx="451468" cy="84676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44C3F98D-159B-EA89-6CD3-190AD5C2F08B}"/>
              </a:ext>
            </a:extLst>
          </p:cNvPr>
          <p:cNvSpPr/>
          <p:nvPr/>
        </p:nvSpPr>
        <p:spPr>
          <a:xfrm>
            <a:off x="2134013" y="180231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3F306AD-B9A3-D4B4-8BBE-BCD38FE18474}"/>
              </a:ext>
            </a:extLst>
          </p:cNvPr>
          <p:cNvSpPr/>
          <p:nvPr/>
        </p:nvSpPr>
        <p:spPr>
          <a:xfrm>
            <a:off x="-1004417" y="567559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E57D0B6A-1AFB-B62D-7983-27271CA41DF9}"/>
              </a:ext>
            </a:extLst>
          </p:cNvPr>
          <p:cNvSpPr/>
          <p:nvPr/>
        </p:nvSpPr>
        <p:spPr>
          <a:xfrm>
            <a:off x="2327574" y="460570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AC41DCB9-FAA8-08E7-BA8A-8CEBEAB8E01E}"/>
              </a:ext>
            </a:extLst>
          </p:cNvPr>
          <p:cNvSpPr/>
          <p:nvPr/>
        </p:nvSpPr>
        <p:spPr>
          <a:xfrm>
            <a:off x="2507307" y="3156609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Raleway" pitchFamily="2" charset="77"/>
              </a:rPr>
              <a:t>1. Delivering high quality care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212D906-94FA-C3FE-01D7-F49C88299E48}"/>
              </a:ext>
            </a:extLst>
          </p:cNvPr>
          <p:cNvCxnSpPr>
            <a:cxnSpLocks/>
          </p:cNvCxnSpPr>
          <p:nvPr/>
        </p:nvCxnSpPr>
        <p:spPr>
          <a:xfrm flipV="1">
            <a:off x="-921463" y="3271686"/>
            <a:ext cx="646448" cy="843139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CB61C83-C213-DE30-8460-EE3F04C37BAF}"/>
              </a:ext>
            </a:extLst>
          </p:cNvPr>
          <p:cNvCxnSpPr>
            <a:cxnSpLocks/>
          </p:cNvCxnSpPr>
          <p:nvPr/>
        </p:nvCxnSpPr>
        <p:spPr>
          <a:xfrm>
            <a:off x="-209465" y="4451486"/>
            <a:ext cx="1009325" cy="38542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11 -0.31551 L -0.30555 -0.31551 C -0.16858 -0.31551 -1.11111E-6 -0.22848 -1.11111E-6 -0.15787 L -1.11111E-6 4.07407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C946-EB7F-9551-0249-B1F69704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8033"/>
            <a:ext cx="5833535" cy="591607"/>
          </a:xfrm>
        </p:spPr>
        <p:txBody>
          <a:bodyPr/>
          <a:lstStyle/>
          <a:p>
            <a:r>
              <a:rPr lang="en-GB" dirty="0"/>
              <a:t>A framework for workforce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60B1E-83C8-B086-C904-A4F5E19B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6</a:t>
            </a:fld>
            <a:endParaRPr lang="en-GB"/>
          </a:p>
        </p:txBody>
      </p:sp>
      <p:pic>
        <p:nvPicPr>
          <p:cNvPr id="3" name="Content Placeholder 6" descr="A diagram of a workflow&#10;&#10;Description automatically generated">
            <a:extLst>
              <a:ext uri="{FF2B5EF4-FFF2-40B4-BE49-F238E27FC236}">
                <a16:creationId xmlns:a16="http://schemas.microsoft.com/office/drawing/2014/main" id="{E9F0EE92-972D-E1BF-61FB-DC578D69A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26" b="10376"/>
          <a:stretch/>
        </p:blipFill>
        <p:spPr>
          <a:xfrm>
            <a:off x="911713" y="929640"/>
            <a:ext cx="7320574" cy="5548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96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8DF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2C946-EB7F-9551-0249-B1F69704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framework for workforce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60B1E-83C8-B086-C904-A4F5E19B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7</a:t>
            </a:fld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12469B-EB1E-1768-362E-E4938DD71A3B}"/>
              </a:ext>
            </a:extLst>
          </p:cNvPr>
          <p:cNvSpPr txBox="1"/>
          <p:nvPr/>
        </p:nvSpPr>
        <p:spPr>
          <a:xfrm>
            <a:off x="7494149" y="1249063"/>
            <a:ext cx="1615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solidFill>
                  <a:schemeClr val="bg1"/>
                </a:solidFill>
                <a:latin typeface="Raleway Black" pitchFamily="2" charset="77"/>
                <a:ea typeface="Roboto" panose="02000000000000000000" pitchFamily="2" charset="0"/>
              </a:rPr>
              <a:t>2</a:t>
            </a:r>
          </a:p>
        </p:txBody>
      </p:sp>
      <p:pic>
        <p:nvPicPr>
          <p:cNvPr id="31" name="Picture 30" descr="A qr code with black squares&#10;&#10;Description automatically generated">
            <a:extLst>
              <a:ext uri="{FF2B5EF4-FFF2-40B4-BE49-F238E27FC236}">
                <a16:creationId xmlns:a16="http://schemas.microsoft.com/office/drawing/2014/main" id="{DCB6EA62-04D1-B029-669E-BB95AC9E3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890" y="5608937"/>
            <a:ext cx="1080000" cy="108000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6894F392-72C7-64D7-4EEB-B18EC2A65231}"/>
              </a:ext>
            </a:extLst>
          </p:cNvPr>
          <p:cNvSpPr/>
          <p:nvPr/>
        </p:nvSpPr>
        <p:spPr>
          <a:xfrm>
            <a:off x="-4869987" y="751642"/>
            <a:ext cx="11233718" cy="61063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ZZ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DE760DB-DC37-1AEF-8E6B-F607FCE47DAC}"/>
              </a:ext>
            </a:extLst>
          </p:cNvPr>
          <p:cNvSpPr/>
          <p:nvPr/>
        </p:nvSpPr>
        <p:spPr>
          <a:xfrm>
            <a:off x="-1295109" y="2302121"/>
            <a:ext cx="3249389" cy="3182930"/>
          </a:xfrm>
          <a:prstGeom prst="ellipse">
            <a:avLst/>
          </a:prstGeom>
          <a:solidFill>
            <a:srgbClr val="BCE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454FA31-97E1-61A4-C3DB-8C83C3AFBFE2}"/>
              </a:ext>
            </a:extLst>
          </p:cNvPr>
          <p:cNvSpPr/>
          <p:nvPr/>
        </p:nvSpPr>
        <p:spPr>
          <a:xfrm>
            <a:off x="-1156501" y="115225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903D40A-389C-E151-01E5-6F6DDCC48F3F}"/>
              </a:ext>
            </a:extLst>
          </p:cNvPr>
          <p:cNvSpPr/>
          <p:nvPr/>
        </p:nvSpPr>
        <p:spPr>
          <a:xfrm>
            <a:off x="-482803" y="2740164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Retention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2D261C6-058F-345F-1985-85682102947A}"/>
              </a:ext>
            </a:extLst>
          </p:cNvPr>
          <p:cNvSpPr/>
          <p:nvPr/>
        </p:nvSpPr>
        <p:spPr>
          <a:xfrm>
            <a:off x="-1657986" y="4026740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Staff Morale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FBCC4C8-3568-CF0E-3A4C-24ADA14B7118}"/>
              </a:ext>
            </a:extLst>
          </p:cNvPr>
          <p:cNvSpPr/>
          <p:nvPr/>
        </p:nvSpPr>
        <p:spPr>
          <a:xfrm>
            <a:off x="637076" y="4040283"/>
            <a:ext cx="1680080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Job Satisfaction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A443C32-71E4-E4B2-9F9F-2989F884A7DC}"/>
              </a:ext>
            </a:extLst>
          </p:cNvPr>
          <p:cNvCxnSpPr>
            <a:cxnSpLocks/>
          </p:cNvCxnSpPr>
          <p:nvPr/>
        </p:nvCxnSpPr>
        <p:spPr>
          <a:xfrm>
            <a:off x="851601" y="3308126"/>
            <a:ext cx="451468" cy="84676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4A9398B-0364-A536-5C51-CB261831B651}"/>
              </a:ext>
            </a:extLst>
          </p:cNvPr>
          <p:cNvSpPr/>
          <p:nvPr/>
        </p:nvSpPr>
        <p:spPr>
          <a:xfrm>
            <a:off x="2134013" y="180231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A292E63-F79F-593F-C10B-72931A8E1357}"/>
              </a:ext>
            </a:extLst>
          </p:cNvPr>
          <p:cNvSpPr/>
          <p:nvPr/>
        </p:nvSpPr>
        <p:spPr>
          <a:xfrm>
            <a:off x="-1004417" y="567559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20D771B-0B9A-20EB-80EA-B6A9EDFE9102}"/>
              </a:ext>
            </a:extLst>
          </p:cNvPr>
          <p:cNvSpPr/>
          <p:nvPr/>
        </p:nvSpPr>
        <p:spPr>
          <a:xfrm>
            <a:off x="2327574" y="460570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7CA3221-E580-1D05-2A5F-66FDFFFD0FAA}"/>
              </a:ext>
            </a:extLst>
          </p:cNvPr>
          <p:cNvSpPr/>
          <p:nvPr/>
        </p:nvSpPr>
        <p:spPr>
          <a:xfrm>
            <a:off x="2507307" y="3156609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Raleway" pitchFamily="2" charset="77"/>
              </a:rPr>
              <a:t>2. Staff wellbeing and resilience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37E0DC2-9461-1C1B-38F0-69FFAF298A7D}"/>
              </a:ext>
            </a:extLst>
          </p:cNvPr>
          <p:cNvCxnSpPr>
            <a:cxnSpLocks/>
          </p:cNvCxnSpPr>
          <p:nvPr/>
        </p:nvCxnSpPr>
        <p:spPr>
          <a:xfrm flipV="1">
            <a:off x="-921463" y="3271686"/>
            <a:ext cx="646448" cy="843139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D83BFB2-5EDA-2FE6-F642-166F3A4B2CF3}"/>
              </a:ext>
            </a:extLst>
          </p:cNvPr>
          <p:cNvCxnSpPr>
            <a:cxnSpLocks/>
          </p:cNvCxnSpPr>
          <p:nvPr/>
        </p:nvCxnSpPr>
        <p:spPr>
          <a:xfrm>
            <a:off x="-209465" y="4451486"/>
            <a:ext cx="1009325" cy="38542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8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11 -0.31551 L -0.30555 -0.31551 C -0.16858 -0.31551 -1.11111E-6 -0.22848 -1.11111E-6 -0.15787 L -1.11111E-6 4.07407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2EA">
            <a:alpha val="30198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061FFC-430E-5CE6-86A8-9C850AB5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F4CE-D130-98AF-96A2-2D32DD5B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75821"/>
            <a:ext cx="5833535" cy="591607"/>
          </a:xfrm>
        </p:spPr>
        <p:txBody>
          <a:bodyPr/>
          <a:lstStyle/>
          <a:p>
            <a:r>
              <a:rPr lang="en-GB" dirty="0"/>
              <a:t>A framework for workforce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2640A-F2C6-0F42-DD97-33CFFE30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8</a:t>
            </a:fld>
            <a:endParaRPr lang="en-GB"/>
          </a:p>
        </p:txBody>
      </p:sp>
      <p:pic>
        <p:nvPicPr>
          <p:cNvPr id="19" name="Picture 18" descr="A qr code with black squares&#10;&#10;Description automatically generated">
            <a:extLst>
              <a:ext uri="{FF2B5EF4-FFF2-40B4-BE49-F238E27FC236}">
                <a16:creationId xmlns:a16="http://schemas.microsoft.com/office/drawing/2014/main" id="{D7BDF684-DD5B-5AE8-E4B7-AC54B898A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350" y="5608937"/>
            <a:ext cx="1080000" cy="1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79D7F-5588-DA1C-26C0-152731EECE24}"/>
              </a:ext>
            </a:extLst>
          </p:cNvPr>
          <p:cNvSpPr txBox="1"/>
          <p:nvPr/>
        </p:nvSpPr>
        <p:spPr>
          <a:xfrm>
            <a:off x="7494149" y="1249063"/>
            <a:ext cx="1615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solidFill>
                  <a:schemeClr val="bg1"/>
                </a:solidFill>
                <a:latin typeface="Raleway Black" pitchFamily="2" charset="77"/>
                <a:ea typeface="Roboto" panose="02000000000000000000" pitchFamily="2" charset="0"/>
              </a:rPr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BE9C273-1994-D546-7FE9-F346A04827C4}"/>
              </a:ext>
            </a:extLst>
          </p:cNvPr>
          <p:cNvSpPr/>
          <p:nvPr/>
        </p:nvSpPr>
        <p:spPr>
          <a:xfrm>
            <a:off x="-4869987" y="751642"/>
            <a:ext cx="11233718" cy="61063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ZZ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63D5F23-903E-3007-DBDF-F32FCCA01C10}"/>
              </a:ext>
            </a:extLst>
          </p:cNvPr>
          <p:cNvSpPr/>
          <p:nvPr/>
        </p:nvSpPr>
        <p:spPr>
          <a:xfrm>
            <a:off x="-1295109" y="2302121"/>
            <a:ext cx="3249389" cy="3182930"/>
          </a:xfrm>
          <a:prstGeom prst="ellipse">
            <a:avLst/>
          </a:prstGeom>
          <a:solidFill>
            <a:srgbClr val="BCE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50D41B2-4B47-0934-1757-5206AF416927}"/>
              </a:ext>
            </a:extLst>
          </p:cNvPr>
          <p:cNvSpPr/>
          <p:nvPr/>
        </p:nvSpPr>
        <p:spPr>
          <a:xfrm>
            <a:off x="-1156501" y="115225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0149B2B-A01D-92C8-816B-E460EBC335B7}"/>
              </a:ext>
            </a:extLst>
          </p:cNvPr>
          <p:cNvSpPr/>
          <p:nvPr/>
        </p:nvSpPr>
        <p:spPr>
          <a:xfrm>
            <a:off x="-482803" y="2740164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Retention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609DD22-1833-5D1C-83A4-6B9A051DBB9A}"/>
              </a:ext>
            </a:extLst>
          </p:cNvPr>
          <p:cNvSpPr/>
          <p:nvPr/>
        </p:nvSpPr>
        <p:spPr>
          <a:xfrm>
            <a:off x="-1657986" y="4026740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Staff Morale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1B1C4CF-C787-6F86-32B6-C1FF0B7CF15E}"/>
              </a:ext>
            </a:extLst>
          </p:cNvPr>
          <p:cNvSpPr/>
          <p:nvPr/>
        </p:nvSpPr>
        <p:spPr>
          <a:xfrm>
            <a:off x="637076" y="4040283"/>
            <a:ext cx="1680080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Job Satisfaction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86B3781-79C6-9A50-FF42-396DE663DE79}"/>
              </a:ext>
            </a:extLst>
          </p:cNvPr>
          <p:cNvCxnSpPr>
            <a:cxnSpLocks/>
          </p:cNvCxnSpPr>
          <p:nvPr/>
        </p:nvCxnSpPr>
        <p:spPr>
          <a:xfrm>
            <a:off x="851601" y="3308126"/>
            <a:ext cx="451468" cy="84676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DEF6B89-4567-D179-3721-491835107DD8}"/>
              </a:ext>
            </a:extLst>
          </p:cNvPr>
          <p:cNvSpPr/>
          <p:nvPr/>
        </p:nvSpPr>
        <p:spPr>
          <a:xfrm>
            <a:off x="2134013" y="180231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351179A-EAF6-2F6E-652A-9598FFABEA2D}"/>
              </a:ext>
            </a:extLst>
          </p:cNvPr>
          <p:cNvSpPr/>
          <p:nvPr/>
        </p:nvSpPr>
        <p:spPr>
          <a:xfrm>
            <a:off x="-1004417" y="567559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3E0D4E3-DA91-966B-E065-F816FB2ECA3E}"/>
              </a:ext>
            </a:extLst>
          </p:cNvPr>
          <p:cNvSpPr/>
          <p:nvPr/>
        </p:nvSpPr>
        <p:spPr>
          <a:xfrm>
            <a:off x="2327574" y="460570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888D72D-253A-5D46-2CA5-D8241AF25070}"/>
              </a:ext>
            </a:extLst>
          </p:cNvPr>
          <p:cNvSpPr/>
          <p:nvPr/>
        </p:nvSpPr>
        <p:spPr>
          <a:xfrm>
            <a:off x="2507307" y="3156609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Raleway" pitchFamily="2" charset="77"/>
              </a:rPr>
              <a:t>3. Work-life balance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3262430-FAAF-71E3-84B7-1F9C7DF3A94F}"/>
              </a:ext>
            </a:extLst>
          </p:cNvPr>
          <p:cNvCxnSpPr>
            <a:cxnSpLocks/>
          </p:cNvCxnSpPr>
          <p:nvPr/>
        </p:nvCxnSpPr>
        <p:spPr>
          <a:xfrm flipV="1">
            <a:off x="-921463" y="3271686"/>
            <a:ext cx="646448" cy="843139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807C322-F4D0-7F1E-7255-7B1CA06069BB}"/>
              </a:ext>
            </a:extLst>
          </p:cNvPr>
          <p:cNvCxnSpPr>
            <a:cxnSpLocks/>
          </p:cNvCxnSpPr>
          <p:nvPr/>
        </p:nvCxnSpPr>
        <p:spPr>
          <a:xfrm>
            <a:off x="-209465" y="4451486"/>
            <a:ext cx="1009325" cy="38542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11 -0.31551 L -0.30555 -0.31551 C -0.16858 -0.31551 -1.11111E-6 -0.22848 -1.11111E-6 -0.15787 L -1.11111E-6 4.07407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E582A-76B1-2E66-D764-5EFFEDC19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F4046-3445-C905-FC45-E1BC4180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75821"/>
            <a:ext cx="5833535" cy="591607"/>
          </a:xfrm>
        </p:spPr>
        <p:txBody>
          <a:bodyPr/>
          <a:lstStyle/>
          <a:p>
            <a:r>
              <a:rPr lang="en-GB" dirty="0"/>
              <a:t>A framework for workforce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80E44-8C4F-DDDB-A888-B5742570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0622-6184-495F-A9F1-8635B085CA40}" type="slidenum">
              <a:rPr lang="en-GB" smtClean="0"/>
              <a:t>9</a:t>
            </a:fld>
            <a:endParaRPr lang="en-GB"/>
          </a:p>
        </p:txBody>
      </p:sp>
      <p:pic>
        <p:nvPicPr>
          <p:cNvPr id="19" name="Picture 18" descr="A qr code with black squares&#10;&#10;Description automatically generated">
            <a:extLst>
              <a:ext uri="{FF2B5EF4-FFF2-40B4-BE49-F238E27FC236}">
                <a16:creationId xmlns:a16="http://schemas.microsoft.com/office/drawing/2014/main" id="{EB0D1262-7E30-229E-19BC-0090A122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816" y="5611842"/>
            <a:ext cx="1080000" cy="1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014DDC-CE41-9BDF-240B-869E35A6CD0B}"/>
              </a:ext>
            </a:extLst>
          </p:cNvPr>
          <p:cNvSpPr txBox="1"/>
          <p:nvPr/>
        </p:nvSpPr>
        <p:spPr>
          <a:xfrm>
            <a:off x="7494149" y="1249063"/>
            <a:ext cx="1615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solidFill>
                  <a:schemeClr val="bg1"/>
                </a:solidFill>
                <a:latin typeface="Raleway Black" pitchFamily="2" charset="77"/>
                <a:ea typeface="Roboto" panose="02000000000000000000" pitchFamily="2" charset="0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A65EC1-7A38-3FD9-9490-5B425F1C9FFB}"/>
              </a:ext>
            </a:extLst>
          </p:cNvPr>
          <p:cNvSpPr/>
          <p:nvPr/>
        </p:nvSpPr>
        <p:spPr>
          <a:xfrm>
            <a:off x="-4869987" y="751642"/>
            <a:ext cx="11233718" cy="61063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ZZ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6C883B-E3FB-A1F3-D3E3-2F74F2054425}"/>
              </a:ext>
            </a:extLst>
          </p:cNvPr>
          <p:cNvSpPr/>
          <p:nvPr/>
        </p:nvSpPr>
        <p:spPr>
          <a:xfrm>
            <a:off x="-1295109" y="2302121"/>
            <a:ext cx="3249389" cy="3182930"/>
          </a:xfrm>
          <a:prstGeom prst="ellipse">
            <a:avLst/>
          </a:prstGeom>
          <a:solidFill>
            <a:srgbClr val="BCE8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C7D8635-662F-71C8-1D76-F808E0B1B963}"/>
              </a:ext>
            </a:extLst>
          </p:cNvPr>
          <p:cNvSpPr/>
          <p:nvPr/>
        </p:nvSpPr>
        <p:spPr>
          <a:xfrm>
            <a:off x="-1156501" y="115225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A8D5C56-163C-ECDD-F9D2-0FC541958B03}"/>
              </a:ext>
            </a:extLst>
          </p:cNvPr>
          <p:cNvSpPr/>
          <p:nvPr/>
        </p:nvSpPr>
        <p:spPr>
          <a:xfrm>
            <a:off x="-482803" y="2740164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Retention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32C3109-B000-D7C9-096A-A377DB22A641}"/>
              </a:ext>
            </a:extLst>
          </p:cNvPr>
          <p:cNvSpPr/>
          <p:nvPr/>
        </p:nvSpPr>
        <p:spPr>
          <a:xfrm>
            <a:off x="-1657986" y="4026740"/>
            <a:ext cx="1556001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Staff Morale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F78284A-AE00-BAF6-C34F-165B1258C691}"/>
              </a:ext>
            </a:extLst>
          </p:cNvPr>
          <p:cNvSpPr/>
          <p:nvPr/>
        </p:nvSpPr>
        <p:spPr>
          <a:xfrm>
            <a:off x="637076" y="4040283"/>
            <a:ext cx="1680080" cy="867458"/>
          </a:xfrm>
          <a:prstGeom prst="roundRect">
            <a:avLst>
              <a:gd name="adj" fmla="val 27626"/>
            </a:avLst>
          </a:prstGeom>
          <a:solidFill>
            <a:srgbClr val="6888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aleway" pitchFamily="2" charset="77"/>
              </a:rPr>
              <a:t>Job Satisfaction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49236D-D182-E698-1AD0-1D59D3AF63A1}"/>
              </a:ext>
            </a:extLst>
          </p:cNvPr>
          <p:cNvCxnSpPr>
            <a:cxnSpLocks/>
          </p:cNvCxnSpPr>
          <p:nvPr/>
        </p:nvCxnSpPr>
        <p:spPr>
          <a:xfrm>
            <a:off x="851601" y="3308126"/>
            <a:ext cx="451468" cy="84676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0EF17F8-BCE9-37D5-7FB5-F70A3F222678}"/>
              </a:ext>
            </a:extLst>
          </p:cNvPr>
          <p:cNvSpPr/>
          <p:nvPr/>
        </p:nvSpPr>
        <p:spPr>
          <a:xfrm>
            <a:off x="2134013" y="1802318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2453A2D-5098-E597-B71D-FE6B06A5D4B5}"/>
              </a:ext>
            </a:extLst>
          </p:cNvPr>
          <p:cNvSpPr/>
          <p:nvPr/>
        </p:nvSpPr>
        <p:spPr>
          <a:xfrm>
            <a:off x="-1004417" y="567559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F709D88-5A38-17DA-B7E9-46A03D021F4D}"/>
              </a:ext>
            </a:extLst>
          </p:cNvPr>
          <p:cNvSpPr/>
          <p:nvPr/>
        </p:nvSpPr>
        <p:spPr>
          <a:xfrm>
            <a:off x="2327574" y="4605700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>
              <a:alpha val="494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Raleway" pitchFamily="2" charset="77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848065B-9243-D317-ED30-5064EE3A510D}"/>
              </a:ext>
            </a:extLst>
          </p:cNvPr>
          <p:cNvSpPr/>
          <p:nvPr/>
        </p:nvSpPr>
        <p:spPr>
          <a:xfrm>
            <a:off x="2507307" y="3156609"/>
            <a:ext cx="2848091" cy="988633"/>
          </a:xfrm>
          <a:prstGeom prst="roundRect">
            <a:avLst>
              <a:gd name="adj" fmla="val 27626"/>
            </a:avLst>
          </a:prstGeom>
          <a:solidFill>
            <a:srgbClr val="36BA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latin typeface="Raleway" pitchFamily="2" charset="77"/>
              </a:rPr>
              <a:t>4. Engagement and empowerment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75E925-292F-EE10-0C0F-6C7724DC8C7E}"/>
              </a:ext>
            </a:extLst>
          </p:cNvPr>
          <p:cNvCxnSpPr>
            <a:cxnSpLocks/>
          </p:cNvCxnSpPr>
          <p:nvPr/>
        </p:nvCxnSpPr>
        <p:spPr>
          <a:xfrm flipV="1">
            <a:off x="-921463" y="3271686"/>
            <a:ext cx="646448" cy="843139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526F4AF-A167-97ED-E180-DDA6CCB4D704}"/>
              </a:ext>
            </a:extLst>
          </p:cNvPr>
          <p:cNvCxnSpPr>
            <a:cxnSpLocks/>
          </p:cNvCxnSpPr>
          <p:nvPr/>
        </p:nvCxnSpPr>
        <p:spPr>
          <a:xfrm>
            <a:off x="-209465" y="4451486"/>
            <a:ext cx="1009325" cy="38542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0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11 -0.31551 L -0.30555 -0.31551 C -0.16858 -0.31551 -1.11111E-6 -0.22848 -1.11111E-6 -0.15787 L -1.11111E-6 4.07407E-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1_ImproveWell Theme">
  <a:themeElements>
    <a:clrScheme name="ImproveWell">
      <a:dk1>
        <a:sysClr val="windowText" lastClr="000000"/>
      </a:dk1>
      <a:lt1>
        <a:sysClr val="window" lastClr="FFFFFF"/>
      </a:lt1>
      <a:dk2>
        <a:srgbClr val="59A88C"/>
      </a:dk2>
      <a:lt2>
        <a:srgbClr val="7E89C3"/>
      </a:lt2>
      <a:accent1>
        <a:srgbClr val="5B9BD5"/>
      </a:accent1>
      <a:accent2>
        <a:srgbClr val="D26058"/>
      </a:accent2>
      <a:accent3>
        <a:srgbClr val="EE990A"/>
      </a:accent3>
      <a:accent4>
        <a:srgbClr val="5D2F88"/>
      </a:accent4>
      <a:accent5>
        <a:srgbClr val="0083FF"/>
      </a:accent5>
      <a:accent6>
        <a:srgbClr val="486DA1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EA716FF-CBEC-F343-A049-AF6D8CA95F55}" vid="{8558F76E-C2A1-5247-89B9-EA447560C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1_ImproveWell Theme</Template>
  <TotalTime>3971</TotalTime>
  <Words>303</Words>
  <Application>Microsoft Macintosh PowerPoint</Application>
  <PresentationFormat>On-screen Show (4:3)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Raleway Heavy</vt:lpstr>
      <vt:lpstr>Roboto</vt:lpstr>
      <vt:lpstr>Arial</vt:lpstr>
      <vt:lpstr>Raleway Black</vt:lpstr>
      <vt:lpstr>Raleway</vt:lpstr>
      <vt:lpstr>Raleway Light</vt:lpstr>
      <vt:lpstr>Calibri</vt:lpstr>
      <vt:lpstr>1_ImproveWell Theme</vt:lpstr>
      <vt:lpstr>PowerPoint Presentation</vt:lpstr>
      <vt:lpstr>PowerPoint Presentation</vt:lpstr>
      <vt:lpstr>How the framework was developed</vt:lpstr>
      <vt:lpstr>A framework for workforce retention</vt:lpstr>
      <vt:lpstr>A framework for workforce retention</vt:lpstr>
      <vt:lpstr>A framework for workforce retention</vt:lpstr>
      <vt:lpstr>A framework for workforce retention</vt:lpstr>
      <vt:lpstr>A framework for workforce retention</vt:lpstr>
      <vt:lpstr>A framework for workforce retention</vt:lpstr>
      <vt:lpstr>A framework for workforce retention</vt:lpstr>
      <vt:lpstr>A framework for workforce retention</vt:lpstr>
      <vt:lpstr>A framework for workforce retention</vt:lpstr>
      <vt:lpstr>A framework for workforce retention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Mott</dc:creator>
  <cp:lastModifiedBy>Shannon Binalay</cp:lastModifiedBy>
  <cp:revision>42</cp:revision>
  <dcterms:created xsi:type="dcterms:W3CDTF">2025-01-08T10:43:34Z</dcterms:created>
  <dcterms:modified xsi:type="dcterms:W3CDTF">2025-02-05T15:22:04Z</dcterms:modified>
</cp:coreProperties>
</file>